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4" r:id="rId7"/>
    <p:sldId id="261" r:id="rId8"/>
    <p:sldId id="262" r:id="rId9"/>
    <p:sldId id="263" r:id="rId10"/>
    <p:sldId id="265" r:id="rId11"/>
    <p:sldId id="266" r:id="rId12"/>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55" autoAdjust="0"/>
    <p:restoredTop sz="94660"/>
  </p:normalViewPr>
  <p:slideViewPr>
    <p:cSldViewPr>
      <p:cViewPr varScale="1">
        <p:scale>
          <a:sx n="55" d="100"/>
          <a:sy n="55" d="100"/>
        </p:scale>
        <p:origin x="52" y="2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cap="none" spc="-80" baseline="0">
                <a:solidFill>
                  <a:schemeClr val="tx1"/>
                </a:solidFill>
                <a:latin typeface="+mj-lt"/>
              </a:defRPr>
            </a:lvl1pPr>
          </a:lstStyle>
          <a:p>
            <a:r>
              <a:rPr lang="zh-TW" altLang="en-US" dirty="0" smtClean="0"/>
              <a:t>按一下以編輯母片標題樣式</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5BBEAD13-0566-4C6C-97E7-55F17F24B09F}" type="datetimeFigureOut">
              <a:rPr lang="zh-TW" altLang="en-US" smtClean="0"/>
              <a:t>2015/10/27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3DA0BB7-265A-403C-9275-D587AB510EDC}"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5BBEAD13-0566-4C6C-97E7-55F17F24B09F}" type="datetimeFigureOut">
              <a:rPr lang="zh-TW" altLang="en-US" smtClean="0"/>
              <a:t>2015/10/27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5BBEAD13-0566-4C6C-97E7-55F17F24B09F}" type="datetimeFigureOut">
              <a:rPr lang="zh-TW" altLang="en-US" smtClean="0"/>
              <a:t>2015/10/27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5BBEAD13-0566-4C6C-97E7-55F17F24B09F}" type="datetimeFigureOut">
              <a:rPr lang="zh-TW" altLang="en-US" smtClean="0"/>
              <a:t>2015/10/27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7" name="Date Placeholder 6"/>
          <p:cNvSpPr>
            <a:spLocks noGrp="1"/>
          </p:cNvSpPr>
          <p:nvPr>
            <p:ph type="dt" sz="half" idx="10"/>
          </p:nvPr>
        </p:nvSpPr>
        <p:spPr/>
        <p:txBody>
          <a:bodyPr/>
          <a:lstStyle/>
          <a:p>
            <a:fld id="{5BBEAD13-0566-4C6C-97E7-55F17F24B09F}" type="datetimeFigureOut">
              <a:rPr lang="zh-TW" altLang="en-US" smtClean="0"/>
              <a:t>2015/10/27</a:t>
            </a:fld>
            <a:endParaRPr lang="zh-TW" altLang="en-US"/>
          </a:p>
        </p:txBody>
      </p:sp>
      <p:sp>
        <p:nvSpPr>
          <p:cNvPr id="8" name="Slide Number Placeholder 7"/>
          <p:cNvSpPr>
            <a:spLocks noGrp="1"/>
          </p:cNvSpPr>
          <p:nvPr>
            <p:ph type="sldNum" sz="quarter" idx="11"/>
          </p:nvPr>
        </p:nvSpPr>
        <p:spPr/>
        <p:txBody>
          <a:bodyPr/>
          <a:lstStyle/>
          <a:p>
            <a:fld id="{73DA0BB7-265A-403C-9275-D587AB510EDC}" type="slidenum">
              <a:rPr lang="zh-TW" altLang="en-US" smtClean="0"/>
              <a:t>‹#›</a:t>
            </a:fld>
            <a:endParaRPr lang="zh-TW" altLang="en-US"/>
          </a:p>
        </p:txBody>
      </p:sp>
      <p:sp>
        <p:nvSpPr>
          <p:cNvPr id="9" name="Footer Placeholder 8"/>
          <p:cNvSpPr>
            <a:spLocks noGrp="1"/>
          </p:cNvSpPr>
          <p:nvPr>
            <p:ph type="ftr" sz="quarter" idx="12"/>
          </p:nvPr>
        </p:nvSpPr>
        <p:spPr/>
        <p:txBody>
          <a:bodyPr/>
          <a:lstStyle/>
          <a:p>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5BBEAD13-0566-4C6C-97E7-55F17F24B09F}" type="datetimeFigureOut">
              <a:rPr lang="zh-TW" altLang="en-US" smtClean="0"/>
              <a:t>2015/10/27</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zh-TW" altLang="en-US" smtClean="0"/>
              <a:t>按一下以編輯母片文字樣式</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5BBEAD13-0566-4C6C-97E7-55F17F24B09F}" type="datetimeFigureOut">
              <a:rPr lang="zh-TW" altLang="en-US" smtClean="0"/>
              <a:t>2015/10/27</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5BBEAD13-0566-4C6C-97E7-55F17F24B09F}" type="datetimeFigureOut">
              <a:rPr lang="zh-TW" altLang="en-US" smtClean="0"/>
              <a:t>2015/10/27</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BEAD13-0566-4C6C-97E7-55F17F24B09F}" type="datetimeFigureOut">
              <a:rPr lang="zh-TW" altLang="en-US" smtClean="0"/>
              <a:t>2015/10/27</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5BBEAD13-0566-4C6C-97E7-55F17F24B09F}" type="datetimeFigureOut">
              <a:rPr lang="zh-TW" altLang="en-US" smtClean="0"/>
              <a:t>2015/10/27</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t>‹#›</a:t>
            </a:fld>
            <a:endParaRPr lang="zh-TW" altLang="en-US"/>
          </a:p>
        </p:txBody>
      </p:sp>
      <p:sp>
        <p:nvSpPr>
          <p:cNvPr id="8" name="Title 7"/>
          <p:cNvSpPr>
            <a:spLocks noGrp="1"/>
          </p:cNvSpPr>
          <p:nvPr>
            <p:ph type="title"/>
          </p:nvPr>
        </p:nvSpPr>
        <p:spPr/>
        <p:txBody>
          <a:bodyPr/>
          <a:lstStyle/>
          <a:p>
            <a:r>
              <a:rPr lang="zh-TW" altLang="en-US" smtClean="0"/>
              <a:t>按一下以編輯母片標題樣式</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5BBEAD13-0566-4C6C-97E7-55F17F24B09F}" type="datetimeFigureOut">
              <a:rPr lang="zh-TW" altLang="en-US" smtClean="0"/>
              <a:t>2015/10/27</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73DA0BB7-265A-403C-9275-D587AB510EDC}" type="slidenum">
              <a:rPr lang="zh-TW" altLang="en-US" smtClean="0"/>
              <a:t>‹#›</a:t>
            </a:fld>
            <a:endParaRPr lang="zh-TW" alt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zh-TW" altLang="en-US" smtClean="0"/>
              <a:t>按一下以編輯母片標題樣式</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5BBEAD13-0566-4C6C-97E7-55F17F24B09F}" type="datetimeFigureOut">
              <a:rPr lang="zh-TW" altLang="en-US" smtClean="0"/>
              <a:t>2015/10/27</a:t>
            </a:fld>
            <a:endParaRPr lang="zh-TW" alt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zh-TW" alt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73DA0BB7-265A-403C-9275-D587AB510EDC}" type="slidenum">
              <a:rPr lang="zh-TW" altLang="en-US" smtClean="0"/>
              <a:t>‹#›</a:t>
            </a:fld>
            <a:endParaRPr lang="zh-TW" alt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457200" y="228600"/>
            <a:ext cx="8003232" cy="4571999"/>
          </a:xfrm>
        </p:spPr>
        <p:txBody>
          <a:bodyPr/>
          <a:lstStyle/>
          <a:p>
            <a:r>
              <a:rPr lang="en-US" altLang="zh-TW" sz="4400" b="1" dirty="0" smtClean="0">
                <a:latin typeface="Browallia New" panose="020B0604020202020204" pitchFamily="34" charset="-34"/>
                <a:cs typeface="Browallia New" panose="020B0604020202020204" pitchFamily="34" charset="-34"/>
              </a:rPr>
              <a:t>Driving </a:t>
            </a:r>
            <a:r>
              <a:rPr lang="en-US" altLang="zh-TW" sz="4400" b="1" dirty="0">
                <a:latin typeface="Browallia New" panose="020B0604020202020204" pitchFamily="34" charset="-34"/>
                <a:cs typeface="Browallia New" panose="020B0604020202020204" pitchFamily="34" charset="-34"/>
              </a:rPr>
              <a:t>performance while using cell </a:t>
            </a:r>
            <a:r>
              <a:rPr lang="en-US" altLang="zh-TW" sz="4400" b="1" dirty="0" smtClean="0">
                <a:latin typeface="Browallia New" panose="020B0604020202020204" pitchFamily="34" charset="-34"/>
                <a:cs typeface="Browallia New" panose="020B0604020202020204" pitchFamily="34" charset="-34"/>
              </a:rPr>
              <a:t>phones :</a:t>
            </a:r>
            <a:br>
              <a:rPr lang="en-US" altLang="zh-TW" sz="4400" b="1" dirty="0" smtClean="0">
                <a:latin typeface="Browallia New" panose="020B0604020202020204" pitchFamily="34" charset="-34"/>
                <a:cs typeface="Browallia New" panose="020B0604020202020204" pitchFamily="34" charset="-34"/>
              </a:rPr>
            </a:br>
            <a:r>
              <a:rPr lang="en-US" altLang="zh-TW" sz="4000" b="1" dirty="0" smtClean="0">
                <a:latin typeface="Browallia New" panose="020B0604020202020204" pitchFamily="34" charset="-34"/>
                <a:cs typeface="Browallia New" panose="020B0604020202020204" pitchFamily="34" charset="-34"/>
              </a:rPr>
              <a:t>An observational study</a:t>
            </a:r>
            <a:endParaRPr lang="zh-TW" altLang="en-US" sz="4000" b="1" dirty="0">
              <a:latin typeface="Browallia New" panose="020B0604020202020204" pitchFamily="34" charset="-34"/>
              <a:cs typeface="Browallia New" panose="020B0604020202020204" pitchFamily="34" charset="-34"/>
            </a:endParaRPr>
          </a:p>
        </p:txBody>
      </p:sp>
      <p:sp>
        <p:nvSpPr>
          <p:cNvPr id="3" name="副標題 2"/>
          <p:cNvSpPr>
            <a:spLocks noGrp="1"/>
          </p:cNvSpPr>
          <p:nvPr>
            <p:ph type="subTitle" idx="1"/>
          </p:nvPr>
        </p:nvSpPr>
        <p:spPr/>
        <p:txBody>
          <a:bodyPr>
            <a:normAutofit fontScale="62500" lnSpcReduction="20000"/>
          </a:bodyPr>
          <a:lstStyle/>
          <a:p>
            <a:r>
              <a:rPr lang="zh-TW" altLang="en-US" dirty="0" smtClean="0"/>
              <a:t>期刊：</a:t>
            </a:r>
            <a:r>
              <a:rPr lang="en-US" altLang="zh-TW" cap="none" dirty="0" smtClean="0"/>
              <a:t>Safety Research</a:t>
            </a:r>
          </a:p>
          <a:p>
            <a:r>
              <a:rPr lang="zh-TW" altLang="en-US" dirty="0" smtClean="0"/>
              <a:t>學生：張語軒</a:t>
            </a:r>
            <a:endParaRPr lang="en-US" altLang="zh-TW" dirty="0" smtClean="0"/>
          </a:p>
          <a:p>
            <a:r>
              <a:rPr lang="zh-TW" altLang="en-US" dirty="0" smtClean="0"/>
              <a:t>教授：柳永青</a:t>
            </a:r>
            <a:endParaRPr lang="en-US" altLang="zh-TW" dirty="0" smtClean="0"/>
          </a:p>
          <a:p>
            <a:endParaRPr lang="zh-TW" altLang="en-US" dirty="0"/>
          </a:p>
        </p:txBody>
      </p:sp>
    </p:spTree>
    <p:extLst>
      <p:ext uri="{BB962C8B-B14F-4D97-AF65-F5344CB8AC3E}">
        <p14:creationId xmlns:p14="http://schemas.microsoft.com/office/powerpoint/2010/main" val="953900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使用多重資源理論</a:t>
            </a:r>
            <a:endParaRPr lang="zh-TW" altLang="en-US" dirty="0"/>
          </a:p>
        </p:txBody>
      </p:sp>
      <p:sp>
        <p:nvSpPr>
          <p:cNvPr id="3" name="內容版面配置區 2"/>
          <p:cNvSpPr>
            <a:spLocks noGrp="1"/>
          </p:cNvSpPr>
          <p:nvPr>
            <p:ph idx="1"/>
          </p:nvPr>
        </p:nvSpPr>
        <p:spPr>
          <a:xfrm>
            <a:off x="457200" y="1752600"/>
            <a:ext cx="8219256" cy="4373563"/>
          </a:xfrm>
        </p:spPr>
        <p:txBody>
          <a:bodyPr/>
          <a:lstStyle/>
          <a:p>
            <a:r>
              <a:rPr lang="zh-TW" altLang="zh-TW" dirty="0"/>
              <a:t>當放入不同資訊</a:t>
            </a:r>
            <a:r>
              <a:rPr lang="en-US" altLang="zh-TW" dirty="0"/>
              <a:t>(</a:t>
            </a:r>
            <a:r>
              <a:rPr lang="zh-TW" altLang="zh-TW" dirty="0"/>
              <a:t>視</a:t>
            </a:r>
            <a:r>
              <a:rPr lang="en-US" altLang="zh-TW" dirty="0"/>
              <a:t>+</a:t>
            </a:r>
            <a:r>
              <a:rPr lang="zh-TW" altLang="zh-TW" dirty="0"/>
              <a:t>聽</a:t>
            </a:r>
            <a:r>
              <a:rPr lang="en-US" altLang="zh-TW" dirty="0" smtClean="0"/>
              <a:t>)</a:t>
            </a:r>
            <a:r>
              <a:rPr lang="zh-TW" altLang="zh-TW" dirty="0" smtClean="0"/>
              <a:t>增加</a:t>
            </a:r>
            <a:r>
              <a:rPr lang="zh-TW" altLang="zh-TW" dirty="0"/>
              <a:t>任務難度時重疊或限制資源時干擾會增加。</a:t>
            </a:r>
            <a:endParaRPr lang="en-US" altLang="zh-TW" b="0" dirty="0" smtClean="0"/>
          </a:p>
          <a:p>
            <a:r>
              <a:rPr lang="zh-TW" altLang="zh-TW" b="0" dirty="0" smtClean="0"/>
              <a:t>合理</a:t>
            </a:r>
            <a:r>
              <a:rPr lang="zh-TW" altLang="zh-TW" b="0" dirty="0"/>
              <a:t>的推測是：剛開始對話時司機的注意力有部分仍專注在駕駛工作，慢慢傾向以減速來補償注意力的潛在失誤。駕駛專注於交談越長，駕駛工作就會變得越自動，則可能導致駕駛車速增加</a:t>
            </a:r>
            <a:r>
              <a:rPr lang="zh-TW" altLang="zh-TW" b="0" dirty="0" smtClean="0"/>
              <a:t>。</a:t>
            </a:r>
            <a:endParaRPr lang="en-US" altLang="zh-TW" b="0" dirty="0" smtClean="0"/>
          </a:p>
          <a:p>
            <a:endParaRPr lang="en-US" altLang="zh-TW" b="0" dirty="0"/>
          </a:p>
          <a:p>
            <a:r>
              <a:rPr lang="zh-TW" altLang="zh-TW" b="0" dirty="0"/>
              <a:t>更多複雜、情緒、精神上的需求可能與較長的通話時間相關，因此單純受到通話的干擾可能被額外的</a:t>
            </a:r>
            <a:r>
              <a:rPr lang="zh-TW" altLang="zh-TW" dirty="0"/>
              <a:t>工作負荷量</a:t>
            </a:r>
            <a:r>
              <a:rPr lang="zh-TW" altLang="zh-TW" b="0" dirty="0"/>
              <a:t>放大。</a:t>
            </a:r>
            <a:endParaRPr lang="zh-TW" altLang="en-US" b="0" dirty="0"/>
          </a:p>
        </p:txBody>
      </p:sp>
    </p:spTree>
    <p:extLst>
      <p:ext uri="{BB962C8B-B14F-4D97-AF65-F5344CB8AC3E}">
        <p14:creationId xmlns:p14="http://schemas.microsoft.com/office/powerpoint/2010/main" val="16388087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總結</a:t>
            </a:r>
            <a:endParaRPr lang="zh-TW" altLang="en-US" dirty="0"/>
          </a:p>
        </p:txBody>
      </p:sp>
      <p:sp>
        <p:nvSpPr>
          <p:cNvPr id="3" name="內容版面配置區 2"/>
          <p:cNvSpPr>
            <a:spLocks noGrp="1"/>
          </p:cNvSpPr>
          <p:nvPr>
            <p:ph idx="1"/>
          </p:nvPr>
        </p:nvSpPr>
        <p:spPr/>
        <p:txBody>
          <a:bodyPr/>
          <a:lstStyle/>
          <a:p>
            <a:r>
              <a:rPr lang="zh-TW" altLang="en-US" b="0" dirty="0" smtClean="0"/>
              <a:t>不同的駕駛因素會被</a:t>
            </a:r>
            <a:r>
              <a:rPr lang="en-US" altLang="zh-TW" b="0" dirty="0" smtClean="0"/>
              <a:t>”</a:t>
            </a:r>
            <a:r>
              <a:rPr lang="zh-TW" altLang="en-US" b="0" dirty="0" smtClean="0"/>
              <a:t>講電話</a:t>
            </a:r>
            <a:r>
              <a:rPr lang="en-US" altLang="zh-TW" b="0" dirty="0" smtClean="0"/>
              <a:t>”</a:t>
            </a:r>
            <a:r>
              <a:rPr lang="zh-TW" altLang="en-US" b="0" dirty="0" smtClean="0"/>
              <a:t>以不同方式影響，但對很多人來說，也許開車時講電話是不會造成分心的</a:t>
            </a:r>
            <a:endParaRPr lang="en-US" altLang="zh-TW" b="0" dirty="0" smtClean="0"/>
          </a:p>
          <a:p>
            <a:endParaRPr lang="en-US" altLang="zh-TW" b="0" dirty="0" smtClean="0"/>
          </a:p>
          <a:p>
            <a:r>
              <a:rPr lang="zh-TW" altLang="en-US" b="0" dirty="0"/>
              <a:t>而</a:t>
            </a:r>
            <a:r>
              <a:rPr lang="zh-TW" altLang="en-US" b="0" dirty="0" smtClean="0"/>
              <a:t>研究結果顯示：</a:t>
            </a:r>
            <a:endParaRPr lang="en-US" altLang="zh-TW" b="0" dirty="0" smtClean="0"/>
          </a:p>
          <a:p>
            <a:r>
              <a:rPr lang="zh-TW" altLang="en-US" b="0" dirty="0" smtClean="0"/>
              <a:t>開車邊講電話會造成安全下降</a:t>
            </a:r>
            <a:r>
              <a:rPr lang="en-US" altLang="zh-TW" b="0" dirty="0" smtClean="0"/>
              <a:t>(</a:t>
            </a:r>
            <a:r>
              <a:rPr lang="zh-TW" altLang="en-US" b="0" dirty="0" smtClean="0"/>
              <a:t>因保留的車間距離較短</a:t>
            </a:r>
            <a:r>
              <a:rPr lang="en-US" altLang="zh-TW" b="0" dirty="0" smtClean="0"/>
              <a:t>)</a:t>
            </a:r>
          </a:p>
          <a:p>
            <a:r>
              <a:rPr lang="zh-TW" altLang="en-US" b="0" dirty="0" smtClean="0"/>
              <a:t>但不可否認免持聽筒可在緊急情況時，達到簡單且簡短的對話</a:t>
            </a:r>
            <a:endParaRPr lang="en-US" altLang="zh-TW" b="0" dirty="0"/>
          </a:p>
          <a:p>
            <a:endParaRPr lang="en-US" altLang="zh-TW" b="0" dirty="0" smtClean="0"/>
          </a:p>
          <a:p>
            <a:endParaRPr lang="zh-TW" altLang="en-US" b="0" dirty="0"/>
          </a:p>
        </p:txBody>
      </p:sp>
    </p:spTree>
    <p:extLst>
      <p:ext uri="{BB962C8B-B14F-4D97-AF65-F5344CB8AC3E}">
        <p14:creationId xmlns:p14="http://schemas.microsoft.com/office/powerpoint/2010/main" val="897953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介紹</a:t>
            </a:r>
            <a:endParaRPr lang="zh-TW" altLang="en-US" dirty="0"/>
          </a:p>
        </p:txBody>
      </p:sp>
      <p:sp>
        <p:nvSpPr>
          <p:cNvPr id="3" name="內容版面配置區 2"/>
          <p:cNvSpPr>
            <a:spLocks noGrp="1"/>
          </p:cNvSpPr>
          <p:nvPr>
            <p:ph idx="1"/>
          </p:nvPr>
        </p:nvSpPr>
        <p:spPr/>
        <p:txBody>
          <a:bodyPr/>
          <a:lstStyle/>
          <a:p>
            <a:r>
              <a:rPr lang="zh-TW" altLang="en-US" dirty="0" smtClean="0"/>
              <a:t>手機為可提供危急時的聯絡功能</a:t>
            </a:r>
            <a:r>
              <a:rPr lang="en-US" altLang="zh-TW" dirty="0" smtClean="0"/>
              <a:t>(Brodsky 1993 et al)</a:t>
            </a:r>
          </a:p>
          <a:p>
            <a:endParaRPr lang="en-US" altLang="zh-TW" dirty="0" smtClean="0"/>
          </a:p>
          <a:p>
            <a:r>
              <a:rPr lang="zh-TW" altLang="en-US" dirty="0" smtClean="0"/>
              <a:t>開車邊講電話可能使駕駛能力下降</a:t>
            </a:r>
            <a:r>
              <a:rPr lang="en-US" altLang="zh-TW" dirty="0" smtClean="0"/>
              <a:t>(</a:t>
            </a:r>
            <a:r>
              <a:rPr lang="en-US" altLang="zh-TW" dirty="0" err="1" smtClean="0"/>
              <a:t>Alm</a:t>
            </a:r>
            <a:r>
              <a:rPr lang="en-US" altLang="zh-TW" dirty="0" smtClean="0"/>
              <a:t> 1994 et al)</a:t>
            </a:r>
          </a:p>
          <a:p>
            <a:endParaRPr lang="en-US" altLang="zh-TW" dirty="0" smtClean="0"/>
          </a:p>
          <a:p>
            <a:r>
              <a:rPr lang="zh-TW" altLang="en-US" dirty="0" smtClean="0"/>
              <a:t>開車時邊講電話會增加事故及損傷的風險</a:t>
            </a:r>
            <a:r>
              <a:rPr lang="en-US" altLang="zh-TW" dirty="0" smtClean="0"/>
              <a:t>(</a:t>
            </a:r>
            <a:r>
              <a:rPr lang="en-US" altLang="zh-TW" dirty="0" err="1" smtClean="0"/>
              <a:t>Laberge</a:t>
            </a:r>
            <a:r>
              <a:rPr lang="en-US" altLang="zh-TW" dirty="0" smtClean="0"/>
              <a:t>-Nadeau 2003 et al)</a:t>
            </a:r>
          </a:p>
          <a:p>
            <a:endParaRPr lang="zh-TW" altLang="en-US" dirty="0"/>
          </a:p>
        </p:txBody>
      </p:sp>
    </p:spTree>
    <p:extLst>
      <p:ext uri="{BB962C8B-B14F-4D97-AF65-F5344CB8AC3E}">
        <p14:creationId xmlns:p14="http://schemas.microsoft.com/office/powerpoint/2010/main" val="2088483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dirty="0" smtClean="0"/>
              <a:t>以駕駛模擬器實驗</a:t>
            </a:r>
            <a:r>
              <a:rPr lang="zh-TW" altLang="en-US" dirty="0"/>
              <a:t>下</a:t>
            </a:r>
            <a:r>
              <a:rPr lang="zh-TW" altLang="en-US" dirty="0" smtClean="0"/>
              <a:t>得出：聲音資源需要注意力，會影響煞車時間</a:t>
            </a:r>
            <a:r>
              <a:rPr lang="en-US" altLang="zh-TW" dirty="0" smtClean="0"/>
              <a:t>(</a:t>
            </a:r>
            <a:r>
              <a:rPr lang="en-US" altLang="zh-TW" dirty="0" err="1" smtClean="0"/>
              <a:t>Alm</a:t>
            </a:r>
            <a:r>
              <a:rPr lang="en-US" altLang="zh-TW" dirty="0" smtClean="0"/>
              <a:t> 1995 et al)</a:t>
            </a:r>
          </a:p>
          <a:p>
            <a:endParaRPr lang="en-US" altLang="zh-TW" dirty="0"/>
          </a:p>
          <a:p>
            <a:r>
              <a:rPr lang="zh-TW" altLang="en-US" dirty="0" smtClean="0"/>
              <a:t>實際上路實驗下得出：免持聽筒會損害某方面的駕駛能力</a:t>
            </a:r>
            <a:r>
              <a:rPr lang="en-US" altLang="zh-TW" dirty="0" smtClean="0"/>
              <a:t>(</a:t>
            </a:r>
            <a:r>
              <a:rPr lang="zh-TW" altLang="en-US" dirty="0" smtClean="0"/>
              <a:t>改變方向時的反應時間</a:t>
            </a:r>
            <a:r>
              <a:rPr lang="en-US" altLang="zh-TW" dirty="0" smtClean="0"/>
              <a:t>)(</a:t>
            </a:r>
            <a:r>
              <a:rPr lang="en-US" altLang="zh-TW" dirty="0" err="1" smtClean="0"/>
              <a:t>Brookhuis</a:t>
            </a:r>
            <a:r>
              <a:rPr lang="en-US" altLang="zh-TW" dirty="0" smtClean="0"/>
              <a:t> 1991 et al)</a:t>
            </a:r>
          </a:p>
          <a:p>
            <a:endParaRPr lang="en-US" altLang="zh-TW" dirty="0"/>
          </a:p>
          <a:p>
            <a:endParaRPr lang="zh-TW" altLang="en-US" dirty="0"/>
          </a:p>
        </p:txBody>
      </p:sp>
    </p:spTree>
    <p:extLst>
      <p:ext uri="{BB962C8B-B14F-4D97-AF65-F5344CB8AC3E}">
        <p14:creationId xmlns:p14="http://schemas.microsoft.com/office/powerpoint/2010/main" val="3667283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方法</a:t>
            </a:r>
            <a:endParaRPr lang="zh-TW" altLang="en-US" dirty="0"/>
          </a:p>
        </p:txBody>
      </p:sp>
      <p:sp>
        <p:nvSpPr>
          <p:cNvPr id="3" name="內容版面配置區 2"/>
          <p:cNvSpPr>
            <a:spLocks noGrp="1"/>
          </p:cNvSpPr>
          <p:nvPr>
            <p:ph idx="1"/>
          </p:nvPr>
        </p:nvSpPr>
        <p:spPr/>
        <p:txBody>
          <a:bodyPr/>
          <a:lstStyle/>
          <a:p>
            <a:r>
              <a:rPr lang="zh-TW" altLang="zh-TW" dirty="0"/>
              <a:t>受測者</a:t>
            </a:r>
          </a:p>
          <a:p>
            <a:pPr lvl="1"/>
            <a:r>
              <a:rPr lang="en-US" altLang="zh-TW" dirty="0"/>
              <a:t>24</a:t>
            </a:r>
            <a:r>
              <a:rPr lang="zh-TW" altLang="zh-TW" dirty="0"/>
              <a:t>個男性</a:t>
            </a:r>
            <a:r>
              <a:rPr lang="en-US" altLang="zh-TW" dirty="0"/>
              <a:t>(25~35</a:t>
            </a:r>
            <a:r>
              <a:rPr lang="zh-TW" altLang="zh-TW" dirty="0"/>
              <a:t>歲</a:t>
            </a:r>
            <a:r>
              <a:rPr lang="en-US" altLang="zh-TW" dirty="0"/>
              <a:t>)</a:t>
            </a:r>
            <a:r>
              <a:rPr lang="zh-TW" altLang="zh-TW" dirty="0"/>
              <a:t>，其中一名後來由於數據不完整排除在外。所有參加者有一個駕照至少</a:t>
            </a:r>
            <a:r>
              <a:rPr lang="en-US" altLang="zh-TW" dirty="0"/>
              <a:t>5</a:t>
            </a:r>
            <a:r>
              <a:rPr lang="zh-TW" altLang="zh-TW" dirty="0"/>
              <a:t>年（平均</a:t>
            </a:r>
            <a:r>
              <a:rPr lang="en-US" altLang="zh-TW" dirty="0"/>
              <a:t>=12.6</a:t>
            </a:r>
            <a:r>
              <a:rPr lang="zh-TW" altLang="zh-TW" dirty="0"/>
              <a:t>年）。他們不知道自己參與研究，都跟觀察者認識。</a:t>
            </a:r>
            <a:endParaRPr lang="en-US" altLang="zh-TW" dirty="0"/>
          </a:p>
          <a:p>
            <a:r>
              <a:rPr lang="zh-TW" altLang="zh-TW" dirty="0" smtClean="0"/>
              <a:t>觀察</a:t>
            </a:r>
            <a:r>
              <a:rPr lang="zh-TW" altLang="zh-TW" dirty="0"/>
              <a:t>表</a:t>
            </a:r>
          </a:p>
          <a:p>
            <a:pPr lvl="1"/>
            <a:r>
              <a:rPr lang="zh-TW" altLang="zh-TW" dirty="0"/>
              <a:t>觀察表是由研究者們所規劃，並參考</a:t>
            </a:r>
            <a:r>
              <a:rPr lang="en-US" altLang="zh-TW" dirty="0"/>
              <a:t>(A)</a:t>
            </a:r>
            <a:r>
              <a:rPr lang="zh-TW" altLang="zh-TW" dirty="0"/>
              <a:t>速度和</a:t>
            </a:r>
            <a:r>
              <a:rPr lang="en-US" altLang="zh-TW" dirty="0"/>
              <a:t>(B)</a:t>
            </a:r>
            <a:r>
              <a:rPr lang="zh-TW" altLang="zh-TW" dirty="0"/>
              <a:t>與前車的安全距離。</a:t>
            </a:r>
          </a:p>
          <a:p>
            <a:r>
              <a:rPr lang="zh-TW" altLang="zh-TW" dirty="0"/>
              <a:t>擾動問卷</a:t>
            </a:r>
          </a:p>
          <a:p>
            <a:pPr lvl="1"/>
            <a:r>
              <a:rPr lang="zh-TW" altLang="zh-TW" dirty="0"/>
              <a:t>希伯來語問卷裡包含一個詢問在開車時邊使用手機是某造成干擾的問題</a:t>
            </a:r>
            <a:r>
              <a:rPr lang="en-US" altLang="zh-TW" dirty="0"/>
              <a:t>”</a:t>
            </a:r>
            <a:r>
              <a:rPr lang="zh-TW" altLang="zh-TW" dirty="0"/>
              <a:t>駕駛時使用手機會干擾你開車嗎</a:t>
            </a:r>
            <a:r>
              <a:rPr lang="en-US" altLang="zh-TW" dirty="0"/>
              <a:t>”</a:t>
            </a:r>
            <a:r>
              <a:rPr lang="zh-TW" altLang="zh-TW" dirty="0"/>
              <a:t>，還有其他六個與駕車相關方面的問題。</a:t>
            </a:r>
            <a:endParaRPr lang="zh-TW" altLang="en-US" dirty="0"/>
          </a:p>
          <a:p>
            <a:endParaRPr lang="zh-TW" altLang="zh-TW" dirty="0"/>
          </a:p>
          <a:p>
            <a:endParaRPr lang="zh-TW" altLang="en-US" dirty="0"/>
          </a:p>
        </p:txBody>
      </p:sp>
    </p:spTree>
    <p:extLst>
      <p:ext uri="{BB962C8B-B14F-4D97-AF65-F5344CB8AC3E}">
        <p14:creationId xmlns:p14="http://schemas.microsoft.com/office/powerpoint/2010/main" val="3948218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2"/>
          <p:cNvSpPr txBox="1">
            <a:spLocks/>
          </p:cNvSpPr>
          <p:nvPr/>
        </p:nvSpPr>
        <p:spPr>
          <a:xfrm>
            <a:off x="457200" y="1196752"/>
            <a:ext cx="7620000" cy="4929411"/>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r>
              <a:rPr lang="zh-TW" altLang="en-US" dirty="0" smtClean="0"/>
              <a:t>步驟</a:t>
            </a:r>
            <a:endParaRPr lang="zh-TW" altLang="zh-TW" dirty="0" smtClean="0"/>
          </a:p>
          <a:p>
            <a:pPr lvl="1"/>
            <a:r>
              <a:rPr lang="zh-TW" altLang="en-US" dirty="0" smtClean="0"/>
              <a:t>實驗者參與課程訓練估計</a:t>
            </a:r>
            <a:r>
              <a:rPr lang="zh-TW" altLang="zh-TW" dirty="0"/>
              <a:t>駕駛者與前方車的距離，並用儀錶板紀錄車速。觀察不同的駕駛在相同或相似的交通條件、道路狀況下的</a:t>
            </a:r>
            <a:r>
              <a:rPr lang="zh-TW" altLang="zh-TW" dirty="0" smtClean="0"/>
              <a:t>表現。</a:t>
            </a:r>
            <a:endParaRPr lang="en-US" altLang="zh-TW" dirty="0" smtClean="0"/>
          </a:p>
          <a:p>
            <a:pPr lvl="1"/>
            <a:r>
              <a:rPr lang="zh-TW" altLang="zh-TW" dirty="0" smtClean="0"/>
              <a:t>觀察者坐</a:t>
            </a:r>
            <a:r>
              <a:rPr lang="zh-TW" altLang="zh-TW" dirty="0"/>
              <a:t>在駕駛</a:t>
            </a:r>
            <a:r>
              <a:rPr lang="zh-TW" altLang="zh-TW" dirty="0" smtClean="0"/>
              <a:t>旁，駕駛開</a:t>
            </a:r>
            <a:r>
              <a:rPr lang="zh-TW" altLang="zh-TW" dirty="0"/>
              <a:t>上高速公路並開超過</a:t>
            </a:r>
            <a:r>
              <a:rPr lang="en-US" altLang="zh-TW" dirty="0"/>
              <a:t>100</a:t>
            </a:r>
            <a:r>
              <a:rPr lang="zh-TW" altLang="zh-TW" dirty="0"/>
              <a:t>公里的距離，</a:t>
            </a:r>
            <a:r>
              <a:rPr lang="zh-TW" altLang="zh-TW" dirty="0" smtClean="0"/>
              <a:t>這個</a:t>
            </a:r>
            <a:r>
              <a:rPr lang="zh-TW" altLang="en-US" dirty="0" smtClean="0"/>
              <a:t>期間</a:t>
            </a:r>
            <a:r>
              <a:rPr lang="zh-TW" altLang="zh-TW" dirty="0" smtClean="0"/>
              <a:t>，</a:t>
            </a:r>
            <a:r>
              <a:rPr lang="zh-TW" altLang="zh-TW" dirty="0"/>
              <a:t>駕駛會使用免持聽筒接聽電話，這通電話是預設時間響起，進行</a:t>
            </a:r>
            <a:r>
              <a:rPr lang="en-US" altLang="zh-TW" dirty="0"/>
              <a:t>5~15</a:t>
            </a:r>
            <a:r>
              <a:rPr lang="zh-TW" altLang="zh-TW" dirty="0"/>
              <a:t>分鐘，內容是秘書打來告知關於下周的</a:t>
            </a:r>
            <a:r>
              <a:rPr lang="zh-TW" altLang="zh-TW" dirty="0" smtClean="0"/>
              <a:t>會議</a:t>
            </a:r>
            <a:r>
              <a:rPr lang="zh-TW" altLang="en-US" dirty="0" smtClean="0"/>
              <a:t>內容</a:t>
            </a:r>
            <a:r>
              <a:rPr lang="zh-TW" altLang="zh-TW" dirty="0" smtClean="0"/>
              <a:t>。</a:t>
            </a:r>
            <a:endParaRPr lang="en-US" altLang="zh-TW" dirty="0" smtClean="0"/>
          </a:p>
          <a:p>
            <a:pPr lvl="1"/>
            <a:r>
              <a:rPr lang="zh-TW" altLang="en-US" dirty="0"/>
              <a:t>實驗開始於電話打來的前十分鐘，抽樣十分鐘的車速及</a:t>
            </a:r>
            <a:r>
              <a:rPr lang="zh-TW" altLang="en-US" dirty="0" smtClean="0"/>
              <a:t>車的間距</a:t>
            </a:r>
            <a:r>
              <a:rPr lang="zh-TW" altLang="en-US" dirty="0"/>
              <a:t>做平均。</a:t>
            </a:r>
          </a:p>
          <a:p>
            <a:pPr lvl="1"/>
            <a:r>
              <a:rPr lang="zh-TW" altLang="en-US" dirty="0" smtClean="0"/>
              <a:t>抽樣用</a:t>
            </a:r>
            <a:r>
              <a:rPr lang="zh-TW" altLang="en-US" dirty="0"/>
              <a:t>手機對話時的車速及車距做平均。</a:t>
            </a:r>
          </a:p>
          <a:p>
            <a:pPr lvl="1"/>
            <a:r>
              <a:rPr lang="zh-TW" altLang="en-US" dirty="0"/>
              <a:t>完成後，實驗者跟駕駛以</a:t>
            </a:r>
            <a:r>
              <a:rPr lang="zh-TW" altLang="en-US" b="1" dirty="0"/>
              <a:t>對話方式</a:t>
            </a:r>
            <a:r>
              <a:rPr lang="zh-TW" altLang="en-US" dirty="0"/>
              <a:t>詢問”講手機對開車是否造成干擾”之問卷中的題目。</a:t>
            </a:r>
          </a:p>
          <a:p>
            <a:pPr lvl="1"/>
            <a:endParaRPr lang="zh-TW" altLang="zh-TW" dirty="0" smtClean="0"/>
          </a:p>
          <a:p>
            <a:pPr lvl="1"/>
            <a:endParaRPr lang="zh-TW" altLang="en-US" dirty="0"/>
          </a:p>
        </p:txBody>
      </p:sp>
    </p:spTree>
    <p:extLst>
      <p:ext uri="{BB962C8B-B14F-4D97-AF65-F5344CB8AC3E}">
        <p14:creationId xmlns:p14="http://schemas.microsoft.com/office/powerpoint/2010/main" val="2406791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結果</a:t>
            </a:r>
            <a:endParaRPr lang="zh-TW" altLang="en-US" dirty="0"/>
          </a:p>
        </p:txBody>
      </p:sp>
      <p:sp>
        <p:nvSpPr>
          <p:cNvPr id="3" name="內容版面配置區 2"/>
          <p:cNvSpPr>
            <a:spLocks noGrp="1"/>
          </p:cNvSpPr>
          <p:nvPr>
            <p:ph idx="1"/>
          </p:nvPr>
        </p:nvSpPr>
        <p:spPr/>
        <p:txBody>
          <a:bodyPr/>
          <a:lstStyle/>
          <a:p>
            <a:r>
              <a:rPr lang="zh-TW" altLang="en-US" dirty="0" smtClean="0"/>
              <a:t>平均通話時間</a:t>
            </a:r>
            <a:r>
              <a:rPr lang="en-US" altLang="zh-TW" dirty="0" smtClean="0"/>
              <a:t>9:16</a:t>
            </a:r>
            <a:endParaRPr lang="en-US" altLang="zh-TW" dirty="0"/>
          </a:p>
          <a:p>
            <a:r>
              <a:rPr lang="zh-TW" altLang="en-US" dirty="0" smtClean="0"/>
              <a:t>平均擾動變數</a:t>
            </a:r>
            <a:r>
              <a:rPr lang="en-US" altLang="zh-TW" dirty="0" smtClean="0"/>
              <a:t>4.3(</a:t>
            </a:r>
            <a:r>
              <a:rPr lang="zh-TW" altLang="en-US" dirty="0" smtClean="0"/>
              <a:t>每項</a:t>
            </a:r>
            <a:r>
              <a:rPr lang="en-US" altLang="zh-TW" dirty="0" smtClean="0"/>
              <a:t>1~7</a:t>
            </a:r>
            <a:r>
              <a:rPr lang="zh-TW" altLang="en-US" dirty="0" smtClean="0"/>
              <a:t>分</a:t>
            </a:r>
            <a:r>
              <a:rPr lang="en-US" altLang="zh-TW" dirty="0" smtClean="0"/>
              <a:t>)</a:t>
            </a:r>
            <a:endParaRPr lang="zh-TW" altLang="en-US" dirty="0"/>
          </a:p>
        </p:txBody>
      </p:sp>
      <p:pic>
        <p:nvPicPr>
          <p:cNvPr id="4" name="圖片 3"/>
          <p:cNvPicPr>
            <a:picLocks noChangeAspect="1"/>
          </p:cNvPicPr>
          <p:nvPr/>
        </p:nvPicPr>
        <p:blipFill>
          <a:blip r:embed="rId2"/>
          <a:stretch>
            <a:fillRect/>
          </a:stretch>
        </p:blipFill>
        <p:spPr>
          <a:xfrm>
            <a:off x="323528" y="2803631"/>
            <a:ext cx="8416426" cy="2271500"/>
          </a:xfrm>
          <a:prstGeom prst="rect">
            <a:avLst/>
          </a:prstGeom>
        </p:spPr>
      </p:pic>
    </p:spTree>
    <p:extLst>
      <p:ext uri="{BB962C8B-B14F-4D97-AF65-F5344CB8AC3E}">
        <p14:creationId xmlns:p14="http://schemas.microsoft.com/office/powerpoint/2010/main" val="1792680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結果</a:t>
            </a:r>
            <a:endParaRPr lang="zh-TW" altLang="en-US" dirty="0"/>
          </a:p>
        </p:txBody>
      </p:sp>
      <p:sp>
        <p:nvSpPr>
          <p:cNvPr id="3" name="內容版面配置區 2"/>
          <p:cNvSpPr>
            <a:spLocks noGrp="1"/>
          </p:cNvSpPr>
          <p:nvPr>
            <p:ph idx="1"/>
          </p:nvPr>
        </p:nvSpPr>
        <p:spPr/>
        <p:txBody>
          <a:bodyPr/>
          <a:lstStyle/>
          <a:p>
            <a:r>
              <a:rPr lang="zh-TW" altLang="zh-TW" dirty="0"/>
              <a:t>仔細研究觀察之樣本顯示，可依通話時間長短分為兩組：一組為</a:t>
            </a:r>
            <a:r>
              <a:rPr lang="en-US" altLang="zh-TW" dirty="0"/>
              <a:t>1~10</a:t>
            </a:r>
            <a:r>
              <a:rPr lang="zh-TW" altLang="zh-TW" dirty="0"/>
              <a:t>分鐘，另一組為</a:t>
            </a:r>
            <a:r>
              <a:rPr lang="en-US" altLang="zh-TW" dirty="0"/>
              <a:t>15</a:t>
            </a:r>
            <a:r>
              <a:rPr lang="zh-TW" altLang="zh-TW" dirty="0" smtClean="0"/>
              <a:t>分鐘</a:t>
            </a:r>
            <a:endParaRPr lang="en-US" altLang="zh-TW" dirty="0" smtClean="0"/>
          </a:p>
          <a:p>
            <a:r>
              <a:rPr lang="zh-TW" altLang="en-US" dirty="0"/>
              <a:t>當</a:t>
            </a:r>
            <a:r>
              <a:rPr lang="zh-TW" altLang="zh-TW" dirty="0" smtClean="0"/>
              <a:t>主觀上</a:t>
            </a:r>
            <a:r>
              <a:rPr lang="zh-TW" altLang="en-US" dirty="0"/>
              <a:t>有</a:t>
            </a:r>
            <a:r>
              <a:rPr lang="zh-TW" altLang="zh-TW" dirty="0" smtClean="0"/>
              <a:t>干擾感為</a:t>
            </a:r>
            <a:r>
              <a:rPr lang="zh-TW" altLang="zh-TW" u="sng" dirty="0"/>
              <a:t>共變</a:t>
            </a:r>
            <a:r>
              <a:rPr lang="zh-TW" altLang="zh-TW" u="sng" dirty="0" smtClean="0"/>
              <a:t>量</a:t>
            </a:r>
            <a:r>
              <a:rPr lang="zh-TW" altLang="en-US" dirty="0" smtClean="0"/>
              <a:t>去</a:t>
            </a:r>
            <a:r>
              <a:rPr lang="zh-TW" altLang="zh-TW" dirty="0" smtClean="0"/>
              <a:t>評估</a:t>
            </a:r>
            <a:r>
              <a:rPr lang="zh-TW" altLang="zh-TW" dirty="0"/>
              <a:t>通話時間對車速的影響時，車速在組內沒有顯著差異</a:t>
            </a:r>
          </a:p>
          <a:p>
            <a:endParaRPr lang="zh-TW" altLang="en-US" dirty="0"/>
          </a:p>
        </p:txBody>
      </p:sp>
      <p:pic>
        <p:nvPicPr>
          <p:cNvPr id="4" name="圖片 3"/>
          <p:cNvPicPr>
            <a:picLocks noChangeAspect="1"/>
          </p:cNvPicPr>
          <p:nvPr/>
        </p:nvPicPr>
        <p:blipFill>
          <a:blip r:embed="rId2"/>
          <a:stretch>
            <a:fillRect/>
          </a:stretch>
        </p:blipFill>
        <p:spPr>
          <a:xfrm>
            <a:off x="683568" y="3478289"/>
            <a:ext cx="3977476" cy="3404500"/>
          </a:xfrm>
          <a:prstGeom prst="rect">
            <a:avLst/>
          </a:prstGeom>
        </p:spPr>
      </p:pic>
    </p:spTree>
    <p:extLst>
      <p:ext uri="{BB962C8B-B14F-4D97-AF65-F5344CB8AC3E}">
        <p14:creationId xmlns:p14="http://schemas.microsoft.com/office/powerpoint/2010/main" val="2017818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2"/>
          <a:stretch>
            <a:fillRect/>
          </a:stretch>
        </p:blipFill>
        <p:spPr>
          <a:xfrm>
            <a:off x="1403648" y="2132856"/>
            <a:ext cx="5933251" cy="4400000"/>
          </a:xfrm>
          <a:prstGeom prst="rect">
            <a:avLst/>
          </a:prstGeom>
        </p:spPr>
      </p:pic>
      <p:sp>
        <p:nvSpPr>
          <p:cNvPr id="3" name="內容版面配置區 2"/>
          <p:cNvSpPr>
            <a:spLocks noGrp="1"/>
          </p:cNvSpPr>
          <p:nvPr>
            <p:ph idx="1"/>
          </p:nvPr>
        </p:nvSpPr>
        <p:spPr>
          <a:xfrm>
            <a:off x="457200" y="548680"/>
            <a:ext cx="7620000" cy="5577483"/>
          </a:xfrm>
        </p:spPr>
        <p:txBody>
          <a:bodyPr/>
          <a:lstStyle/>
          <a:p>
            <a:r>
              <a:rPr lang="zh-TW" altLang="zh-TW" dirty="0"/>
              <a:t>通話期間與車速變化有顯著差異</a:t>
            </a:r>
            <a:r>
              <a:rPr lang="en-US" altLang="zh-TW" dirty="0"/>
              <a:t>(</a:t>
            </a:r>
            <a:r>
              <a:rPr lang="zh-TW" altLang="zh-TW" dirty="0"/>
              <a:t>圖</a:t>
            </a:r>
            <a:r>
              <a:rPr lang="en-US" altLang="zh-TW" dirty="0"/>
              <a:t>2)</a:t>
            </a:r>
            <a:r>
              <a:rPr lang="zh-TW" altLang="zh-TW" dirty="0" smtClean="0"/>
              <a:t>。</a:t>
            </a:r>
            <a:endParaRPr lang="en-US" altLang="zh-TW" dirty="0" smtClean="0"/>
          </a:p>
          <a:p>
            <a:r>
              <a:rPr lang="zh-TW" altLang="zh-TW" dirty="0" smtClean="0"/>
              <a:t>有</a:t>
            </a:r>
            <a:r>
              <a:rPr lang="zh-TW" altLang="zh-TW" u="sng" dirty="0"/>
              <a:t>短暫通話時</a:t>
            </a:r>
            <a:r>
              <a:rPr lang="zh-TW" altLang="zh-TW" dirty="0"/>
              <a:t>會將車速由</a:t>
            </a:r>
            <a:r>
              <a:rPr lang="en-US" altLang="zh-TW" dirty="0"/>
              <a:t>105.0</a:t>
            </a:r>
            <a:r>
              <a:rPr lang="zh-TW" altLang="zh-TW" dirty="0"/>
              <a:t>降低至</a:t>
            </a:r>
            <a:r>
              <a:rPr lang="en-US" altLang="zh-TW" dirty="0"/>
              <a:t>100.71</a:t>
            </a:r>
            <a:r>
              <a:rPr lang="zh-TW" altLang="zh-TW" dirty="0" smtClean="0"/>
              <a:t>；</a:t>
            </a:r>
            <a:endParaRPr lang="en-US" altLang="zh-TW" dirty="0" smtClean="0"/>
          </a:p>
          <a:p>
            <a:r>
              <a:rPr lang="zh-TW" altLang="zh-TW" dirty="0" smtClean="0"/>
              <a:t>長期</a:t>
            </a:r>
            <a:r>
              <a:rPr lang="zh-TW" altLang="zh-TW" dirty="0"/>
              <a:t>通話時平均車速由</a:t>
            </a:r>
            <a:r>
              <a:rPr lang="en-US" altLang="zh-TW" dirty="0"/>
              <a:t>105.56</a:t>
            </a:r>
            <a:r>
              <a:rPr lang="zh-TW" altLang="zh-TW" dirty="0"/>
              <a:t>增加至</a:t>
            </a:r>
            <a:r>
              <a:rPr lang="en-US" altLang="zh-TW" dirty="0"/>
              <a:t>109.44</a:t>
            </a:r>
            <a:r>
              <a:rPr lang="zh-TW" altLang="zh-TW" dirty="0" smtClean="0"/>
              <a:t>。</a:t>
            </a:r>
            <a:endParaRPr lang="en-US" altLang="zh-TW" dirty="0" smtClean="0"/>
          </a:p>
          <a:p>
            <a:r>
              <a:rPr lang="zh-TW" altLang="zh-TW" dirty="0" smtClean="0"/>
              <a:t>多變</a:t>
            </a:r>
            <a:r>
              <a:rPr lang="zh-TW" altLang="zh-TW" dirty="0"/>
              <a:t>量分析顯示安全距離在通話期間與干擾程度無顯著差異。</a:t>
            </a:r>
          </a:p>
          <a:p>
            <a:endParaRPr lang="zh-TW" altLang="en-US" dirty="0"/>
          </a:p>
        </p:txBody>
      </p:sp>
    </p:spTree>
    <p:extLst>
      <p:ext uri="{BB962C8B-B14F-4D97-AF65-F5344CB8AC3E}">
        <p14:creationId xmlns:p14="http://schemas.microsoft.com/office/powerpoint/2010/main" val="910081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討論</a:t>
            </a:r>
            <a:endParaRPr lang="zh-TW" altLang="en-US" dirty="0"/>
          </a:p>
        </p:txBody>
      </p:sp>
      <p:sp>
        <p:nvSpPr>
          <p:cNvPr id="3" name="內容版面配置區 2"/>
          <p:cNvSpPr>
            <a:spLocks noGrp="1"/>
          </p:cNvSpPr>
          <p:nvPr>
            <p:ph idx="1"/>
          </p:nvPr>
        </p:nvSpPr>
        <p:spPr>
          <a:xfrm>
            <a:off x="457200" y="1752600"/>
            <a:ext cx="8219256" cy="4373563"/>
          </a:xfrm>
        </p:spPr>
        <p:txBody>
          <a:bodyPr/>
          <a:lstStyle/>
          <a:p>
            <a:r>
              <a:rPr lang="zh-TW" altLang="en-US" b="0" dirty="0" smtClean="0"/>
              <a:t>研究目標：</a:t>
            </a:r>
            <a:endParaRPr lang="en-US" altLang="zh-TW" b="0" dirty="0" smtClean="0"/>
          </a:p>
          <a:p>
            <a:r>
              <a:rPr lang="en-US" altLang="zh-TW" b="0" dirty="0" smtClean="0"/>
              <a:t>(</a:t>
            </a:r>
            <a:r>
              <a:rPr lang="en-US" altLang="zh-TW" b="0" dirty="0"/>
              <a:t>a)</a:t>
            </a:r>
            <a:r>
              <a:rPr lang="zh-TW" altLang="zh-TW" b="0" dirty="0"/>
              <a:t>調查以色列駕駛邊開車邊講電話的</a:t>
            </a:r>
            <a:r>
              <a:rPr lang="zh-TW" altLang="zh-TW" b="0" dirty="0" smtClean="0"/>
              <a:t>現象</a:t>
            </a:r>
            <a:endParaRPr lang="en-US" altLang="zh-TW" b="0" dirty="0" smtClean="0"/>
          </a:p>
          <a:p>
            <a:r>
              <a:rPr lang="en-US" altLang="zh-TW" b="0" dirty="0" smtClean="0"/>
              <a:t>(</a:t>
            </a:r>
            <a:r>
              <a:rPr lang="en-US" altLang="zh-TW" b="0" dirty="0"/>
              <a:t>b)</a:t>
            </a:r>
            <a:r>
              <a:rPr lang="zh-TW" altLang="zh-TW" b="0" dirty="0"/>
              <a:t>在駕駛不知情被觀察</a:t>
            </a:r>
            <a:r>
              <a:rPr lang="en-US" altLang="zh-TW" b="0" dirty="0"/>
              <a:t>”</a:t>
            </a:r>
            <a:r>
              <a:rPr lang="zh-TW" altLang="zh-TW" b="0" dirty="0"/>
              <a:t>邊開車邊駕駛</a:t>
            </a:r>
            <a:r>
              <a:rPr lang="en-US" altLang="zh-TW" b="0" dirty="0"/>
              <a:t>”</a:t>
            </a:r>
            <a:r>
              <a:rPr lang="zh-TW" altLang="zh-TW" b="0" dirty="0"/>
              <a:t>並參與了研究，在此提供了一個</a:t>
            </a:r>
            <a:r>
              <a:rPr lang="zh-TW" altLang="zh-TW" b="0" dirty="0" smtClean="0"/>
              <a:t>範例</a:t>
            </a:r>
            <a:endParaRPr lang="en-US" altLang="zh-TW" b="0" dirty="0" smtClean="0"/>
          </a:p>
          <a:p>
            <a:r>
              <a:rPr lang="en-US" altLang="zh-TW" b="0" dirty="0" smtClean="0"/>
              <a:t>(c)</a:t>
            </a:r>
            <a:r>
              <a:rPr lang="zh-TW" altLang="zh-TW" b="0" dirty="0"/>
              <a:t>研究駕駛者邊使用手機造成駕駛表現變差與駕駛察覺多少損害</a:t>
            </a:r>
            <a:r>
              <a:rPr lang="zh-TW" altLang="zh-TW" b="0" dirty="0" smtClean="0"/>
              <a:t>。</a:t>
            </a:r>
            <a:endParaRPr lang="en-US" altLang="zh-TW" b="0" dirty="0" smtClean="0"/>
          </a:p>
          <a:p>
            <a:r>
              <a:rPr lang="zh-TW" altLang="zh-TW" dirty="0" smtClean="0"/>
              <a:t>如</a:t>
            </a:r>
            <a:r>
              <a:rPr lang="zh-TW" altLang="zh-TW" dirty="0"/>
              <a:t>預期</a:t>
            </a:r>
            <a:r>
              <a:rPr lang="zh-TW" altLang="zh-TW" dirty="0" smtClean="0"/>
              <a:t>地</a:t>
            </a:r>
            <a:r>
              <a:rPr lang="zh-TW" altLang="en-US" dirty="0" smtClean="0"/>
              <a:t>，</a:t>
            </a:r>
            <a:r>
              <a:rPr lang="zh-TW" altLang="zh-TW" dirty="0" smtClean="0"/>
              <a:t>發現</a:t>
            </a:r>
            <a:r>
              <a:rPr lang="zh-TW" altLang="zh-TW" dirty="0"/>
              <a:t>邊開車邊講電話會阻礙駕駛表現，與先前的研究</a:t>
            </a:r>
            <a:r>
              <a:rPr lang="zh-TW" altLang="zh-TW" dirty="0" smtClean="0"/>
              <a:t>一致</a:t>
            </a:r>
            <a:r>
              <a:rPr lang="zh-TW" altLang="en-US" dirty="0" smtClean="0"/>
              <a:t>：</a:t>
            </a:r>
            <a:r>
              <a:rPr lang="zh-TW" altLang="zh-TW" dirty="0" smtClean="0"/>
              <a:t>在駕駛</a:t>
            </a:r>
            <a:r>
              <a:rPr lang="zh-TW" altLang="zh-TW" dirty="0"/>
              <a:t>短暫通話</a:t>
            </a:r>
            <a:r>
              <a:rPr lang="en-US" altLang="zh-TW" dirty="0"/>
              <a:t>(11</a:t>
            </a:r>
            <a:r>
              <a:rPr lang="zh-TW" altLang="zh-TW" dirty="0"/>
              <a:t>分鐘內</a:t>
            </a:r>
            <a:r>
              <a:rPr lang="en-US" altLang="zh-TW" dirty="0"/>
              <a:t>)</a:t>
            </a:r>
            <a:r>
              <a:rPr lang="zh-TW" altLang="zh-TW" dirty="0"/>
              <a:t>及冗長對話</a:t>
            </a:r>
            <a:r>
              <a:rPr lang="en-US" altLang="zh-TW" dirty="0"/>
              <a:t>(16</a:t>
            </a:r>
            <a:r>
              <a:rPr lang="zh-TW" altLang="zh-TW" dirty="0"/>
              <a:t>分鐘長</a:t>
            </a:r>
            <a:r>
              <a:rPr lang="en-US" altLang="zh-TW" dirty="0"/>
              <a:t>)</a:t>
            </a:r>
            <a:r>
              <a:rPr lang="zh-TW" altLang="zh-TW" dirty="0"/>
              <a:t>時</a:t>
            </a:r>
            <a:r>
              <a:rPr lang="zh-TW" altLang="zh-TW" u="sng" dirty="0"/>
              <a:t>與前車的距離皆縮短</a:t>
            </a:r>
            <a:endParaRPr lang="zh-TW" altLang="en-US" dirty="0"/>
          </a:p>
        </p:txBody>
      </p:sp>
      <p:sp>
        <p:nvSpPr>
          <p:cNvPr id="4" name="矩形 3"/>
          <p:cNvSpPr/>
          <p:nvPr/>
        </p:nvSpPr>
        <p:spPr>
          <a:xfrm>
            <a:off x="1506488" y="4941168"/>
            <a:ext cx="6120680" cy="830997"/>
          </a:xfrm>
          <a:prstGeom prst="rect">
            <a:avLst/>
          </a:prstGeom>
          <a:solidFill>
            <a:schemeClr val="accent2">
              <a:lumMod val="40000"/>
              <a:lumOff val="60000"/>
            </a:schemeClr>
          </a:solidFill>
        </p:spPr>
        <p:txBody>
          <a:bodyPr wrap="square">
            <a:spAutoFit/>
          </a:bodyPr>
          <a:lstStyle/>
          <a:p>
            <a:pPr>
              <a:spcAft>
                <a:spcPts val="0"/>
              </a:spcAft>
            </a:pPr>
            <a:r>
              <a:rPr lang="zh-TW" altLang="zh-TW" sz="2400" kern="0" dirty="0">
                <a:solidFill>
                  <a:srgbClr val="231F20"/>
                </a:solidFill>
                <a:latin typeface="Calibri" panose="020F0502020204030204" pitchFamily="34" charset="0"/>
                <a:cs typeface="AdvTT5843c571"/>
              </a:rPr>
              <a:t>無論原因在於</a:t>
            </a:r>
            <a:r>
              <a:rPr lang="zh-TW" altLang="zh-TW" sz="2400" b="1" kern="0" dirty="0">
                <a:solidFill>
                  <a:srgbClr val="231F20"/>
                </a:solidFill>
                <a:latin typeface="Calibri" panose="020F0502020204030204" pitchFamily="34" charset="0"/>
                <a:cs typeface="AdvTT5843c571"/>
              </a:rPr>
              <a:t>感官層面</a:t>
            </a:r>
            <a:r>
              <a:rPr lang="zh-TW" altLang="zh-TW" sz="2400" kern="0" dirty="0">
                <a:solidFill>
                  <a:srgbClr val="231F20"/>
                </a:solidFill>
                <a:latin typeface="Calibri" panose="020F0502020204030204" pitchFamily="34" charset="0"/>
                <a:cs typeface="AdvTT5843c571"/>
              </a:rPr>
              <a:t>還是</a:t>
            </a:r>
            <a:r>
              <a:rPr lang="zh-TW" altLang="zh-TW" sz="2400" b="1" kern="0" dirty="0">
                <a:solidFill>
                  <a:srgbClr val="231F20"/>
                </a:solidFill>
                <a:latin typeface="Calibri" panose="020F0502020204030204" pitchFamily="34" charset="0"/>
                <a:cs typeface="AdvTT5843c571"/>
              </a:rPr>
              <a:t>注意力資源管理水平</a:t>
            </a:r>
            <a:r>
              <a:rPr lang="zh-TW" altLang="zh-TW" sz="2400" kern="0" dirty="0">
                <a:solidFill>
                  <a:srgbClr val="231F20"/>
                </a:solidFill>
                <a:latin typeface="Calibri" panose="020F0502020204030204" pitchFamily="34" charset="0"/>
                <a:cs typeface="AdvTT5843c571"/>
              </a:rPr>
              <a:t>，結果符合</a:t>
            </a:r>
            <a:r>
              <a:rPr lang="zh-TW" altLang="zh-TW" sz="2400" b="1" kern="0" dirty="0">
                <a:solidFill>
                  <a:srgbClr val="231F20"/>
                </a:solidFill>
                <a:latin typeface="Calibri" panose="020F0502020204030204" pitchFamily="34" charset="0"/>
                <a:cs typeface="AdvTT5843c571"/>
              </a:rPr>
              <a:t>人類注意力資源有限的理論</a:t>
            </a:r>
            <a:r>
              <a:rPr lang="zh-TW" altLang="zh-TW" sz="2400" kern="0" dirty="0">
                <a:solidFill>
                  <a:srgbClr val="231F20"/>
                </a:solidFill>
                <a:latin typeface="Calibri" panose="020F0502020204030204" pitchFamily="34" charset="0"/>
                <a:cs typeface="AdvTT5843c571"/>
              </a:rPr>
              <a:t>。</a:t>
            </a:r>
            <a:endParaRPr lang="zh-TW" altLang="zh-TW" kern="100" dirty="0">
              <a:effectLst/>
              <a:latin typeface="Calibri" panose="020F0502020204030204" pitchFamily="34" charset="0"/>
              <a:ea typeface="新細明體"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3482104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基本">
  <a:themeElements>
    <a:clrScheme name="基本">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基本">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1644</TotalTime>
  <Words>828</Words>
  <Application>Microsoft Office PowerPoint</Application>
  <PresentationFormat>如螢幕大小 (4:3)</PresentationFormat>
  <Paragraphs>54</Paragraphs>
  <Slides>11</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11</vt:i4>
      </vt:variant>
    </vt:vector>
  </HeadingPairs>
  <TitlesOfParts>
    <vt:vector size="20" baseType="lpstr">
      <vt:lpstr>AdvTT5843c571</vt:lpstr>
      <vt:lpstr>微軟正黑體</vt:lpstr>
      <vt:lpstr>新細明體</vt:lpstr>
      <vt:lpstr>Arial</vt:lpstr>
      <vt:lpstr>Arial Black</vt:lpstr>
      <vt:lpstr>Browallia New</vt:lpstr>
      <vt:lpstr>Calibri</vt:lpstr>
      <vt:lpstr>Times New Roman</vt:lpstr>
      <vt:lpstr>基本</vt:lpstr>
      <vt:lpstr>Driving performance while using cell phones : An observational study</vt:lpstr>
      <vt:lpstr>介紹</vt:lpstr>
      <vt:lpstr>PowerPoint 簡報</vt:lpstr>
      <vt:lpstr>方法</vt:lpstr>
      <vt:lpstr>PowerPoint 簡報</vt:lpstr>
      <vt:lpstr>結果</vt:lpstr>
      <vt:lpstr>結果</vt:lpstr>
      <vt:lpstr>PowerPoint 簡報</vt:lpstr>
      <vt:lpstr>討論</vt:lpstr>
      <vt:lpstr>使用多重資源理論</vt:lpstr>
      <vt:lpstr>總結</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Driving performance while using cell phones:</dc:title>
  <dc:creator>Liya</dc:creator>
  <cp:lastModifiedBy>Lizto</cp:lastModifiedBy>
  <cp:revision>17</cp:revision>
  <dcterms:created xsi:type="dcterms:W3CDTF">2015-10-15T11:40:18Z</dcterms:created>
  <dcterms:modified xsi:type="dcterms:W3CDTF">2015-10-28T00:22:39Z</dcterms:modified>
</cp:coreProperties>
</file>